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Lst>
  <p:sldIdLst>
    <p:sldId id="256" r:id="rId2"/>
    <p:sldId id="261" r:id="rId3"/>
    <p:sldId id="269" r:id="rId4"/>
    <p:sldId id="257" r:id="rId5"/>
    <p:sldId id="258" r:id="rId6"/>
    <p:sldId id="270" r:id="rId7"/>
    <p:sldId id="259" r:id="rId8"/>
    <p:sldId id="271" r:id="rId9"/>
    <p:sldId id="260" r:id="rId10"/>
    <p:sldId id="262" r:id="rId11"/>
    <p:sldId id="263" r:id="rId12"/>
    <p:sldId id="265" r:id="rId13"/>
    <p:sldId id="266" r:id="rId14"/>
    <p:sldId id="26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E5"/>
    <a:srgbClr val="4D143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18" d="100"/>
          <a:sy n="118" d="100"/>
        </p:scale>
        <p:origin x="-276" y="19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D8BD707-D9CF-40AE-B4C6-C98DA3205C09}" type="datetimeFigureOut">
              <a:rPr lang="en-US" smtClean="0"/>
              <a:pPr/>
              <a:t>8/29/2020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94169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9158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D8BD707-D9CF-40AE-B4C6-C98DA3205C09}" type="datetimeFigureOut">
              <a:rPr lang="en-US" smtClean="0"/>
              <a:pPr/>
              <a:t>8/29/2020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06910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6139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D8BD707-D9CF-40AE-B4C6-C98DA3205C09}" type="datetimeFigureOut">
              <a:rPr lang="en-US" smtClean="0"/>
              <a:pPr/>
              <a:t>8/29/2020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76276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61817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32731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2861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5776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D8BD707-D9CF-40AE-B4C6-C98DA3205C09}" type="datetimeFigureOut">
              <a:rPr lang="en-US" smtClean="0"/>
              <a:pPr/>
              <a:t>8/29/2020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559077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73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FE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D8BD707-D9CF-40AE-B4C6-C98DA3205C09}" type="datetimeFigureOut">
              <a:rPr lang="en-US" smtClean="0"/>
              <a:pPr/>
              <a:t>8/29/2020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B6F15528-21DE-4FAA-801E-634DDDAF4B2B}" type="slidenum">
              <a:rPr lang="en-US" smtClean="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7292793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742950"/>
            <a:ext cx="7772400" cy="2686050"/>
          </a:xfrm>
        </p:spPr>
        <p:txBody>
          <a:bodyPr>
            <a:noAutofit/>
          </a:bodyPr>
          <a:lstStyle/>
          <a:p>
            <a:pPr algn="ctr"/>
            <a:r>
              <a:rPr lang="en-US" b="1" dirty="0"/>
              <a:t/>
            </a:r>
            <a:br>
              <a:rPr lang="en-US" b="1" dirty="0"/>
            </a:br>
            <a:r>
              <a:rPr lang="en-US" b="1" dirty="0"/>
              <a:t/>
            </a:r>
            <a:br>
              <a:rPr lang="en-US" b="1" dirty="0"/>
            </a:br>
            <a:r>
              <a:rPr lang="en-US" b="1" dirty="0"/>
              <a:t>Modern Governments </a:t>
            </a:r>
            <a:br>
              <a:rPr lang="en-US" b="1" dirty="0"/>
            </a:br>
            <a:r>
              <a:rPr lang="en-US" b="1" dirty="0"/>
              <a:t>For III Semester</a:t>
            </a:r>
            <a:br>
              <a:rPr lang="en-US" b="1" dirty="0"/>
            </a:br>
            <a:r>
              <a:rPr lang="en-US" b="1" dirty="0"/>
              <a:t>B.A. History </a:t>
            </a:r>
            <a:r>
              <a:rPr lang="en-IN" b="1" dirty="0"/>
              <a:t/>
            </a:r>
            <a:br>
              <a:rPr lang="en-IN" b="1" dirty="0"/>
            </a:br>
            <a:endParaRPr lang="en-IN" b="1" dirty="0"/>
          </a:p>
        </p:txBody>
      </p:sp>
      <p:sp>
        <p:nvSpPr>
          <p:cNvPr id="3" name="Subtitle 2"/>
          <p:cNvSpPr>
            <a:spLocks noGrp="1"/>
          </p:cNvSpPr>
          <p:nvPr>
            <p:ph type="subTitle" idx="1"/>
          </p:nvPr>
        </p:nvSpPr>
        <p:spPr>
          <a:xfrm>
            <a:off x="1295400" y="5181600"/>
            <a:ext cx="9840173" cy="590321"/>
          </a:xfrm>
        </p:spPr>
        <p:txBody>
          <a:bodyPr>
            <a:normAutofit/>
          </a:bodyPr>
          <a:lstStyle/>
          <a:p>
            <a:pPr algn="ctr"/>
            <a:r>
              <a:rPr lang="en-US" sz="2800" dirty="0">
                <a:solidFill>
                  <a:schemeClr val="bg1"/>
                </a:solidFill>
              </a:rPr>
              <a:t>Fr. M.  </a:t>
            </a:r>
            <a:r>
              <a:rPr lang="en-US" sz="2800" dirty="0" err="1">
                <a:solidFill>
                  <a:schemeClr val="bg1"/>
                </a:solidFill>
              </a:rPr>
              <a:t>Arockiasamy</a:t>
            </a:r>
            <a:r>
              <a:rPr lang="en-US" sz="2800" dirty="0">
                <a:solidFill>
                  <a:schemeClr val="bg1"/>
                </a:solidFill>
              </a:rPr>
              <a:t> Xavier SJ</a:t>
            </a:r>
            <a:endParaRPr lang="en-IN" sz="2800" dirty="0">
              <a:solidFill>
                <a:schemeClr val="bg1"/>
              </a:solidFill>
            </a:endParaRPr>
          </a:p>
        </p:txBody>
      </p:sp>
    </p:spTree>
    <p:extLst>
      <p:ext uri="{BB962C8B-B14F-4D97-AF65-F5344CB8AC3E}">
        <p14:creationId xmlns:p14="http://schemas.microsoft.com/office/powerpoint/2010/main" val="3952947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operative federalism must work">
            <a:extLst>
              <a:ext uri="{FF2B5EF4-FFF2-40B4-BE49-F238E27FC236}">
                <a16:creationId xmlns:a16="http://schemas.microsoft.com/office/drawing/2014/main" xmlns="" id="{A88BE8D2-D5F9-45CE-BD7E-028B51D32CD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6959" y="2667000"/>
            <a:ext cx="400050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sz="3200" b="1" dirty="0"/>
              <a:t>Federalism</a:t>
            </a:r>
            <a:endParaRPr lang="en-IN" sz="3200" dirty="0"/>
          </a:p>
        </p:txBody>
      </p:sp>
      <p:sp>
        <p:nvSpPr>
          <p:cNvPr id="3" name="Content Placeholder 2"/>
          <p:cNvSpPr>
            <a:spLocks noGrp="1"/>
          </p:cNvSpPr>
          <p:nvPr>
            <p:ph idx="1"/>
          </p:nvPr>
        </p:nvSpPr>
        <p:spPr>
          <a:xfrm>
            <a:off x="731385" y="1905000"/>
            <a:ext cx="6919232" cy="4648200"/>
          </a:xfrm>
        </p:spPr>
        <p:txBody>
          <a:bodyPr>
            <a:noAutofit/>
          </a:bodyPr>
          <a:lstStyle/>
          <a:p>
            <a:pPr marL="0" indent="0" algn="just">
              <a:buNone/>
            </a:pPr>
            <a:r>
              <a:rPr lang="en-IN" sz="2400" dirty="0">
                <a:solidFill>
                  <a:srgbClr val="4D1434"/>
                </a:solidFill>
              </a:rPr>
              <a:t>Federalism is a political concept in which a </a:t>
            </a:r>
            <a:r>
              <a:rPr lang="en-IN" sz="2400" i="1" dirty="0">
                <a:solidFill>
                  <a:srgbClr val="4D1434"/>
                </a:solidFill>
              </a:rPr>
              <a:t>group</a:t>
            </a:r>
            <a:r>
              <a:rPr lang="en-IN" sz="2400" dirty="0">
                <a:solidFill>
                  <a:srgbClr val="4D1434"/>
                </a:solidFill>
              </a:rPr>
              <a:t> of members are bound together by </a:t>
            </a:r>
            <a:r>
              <a:rPr lang="en-IN" sz="2400" dirty="0" smtClean="0">
                <a:solidFill>
                  <a:srgbClr val="4D1434"/>
                </a:solidFill>
              </a:rPr>
              <a:t>agreement  </a:t>
            </a:r>
            <a:r>
              <a:rPr lang="en-IN" sz="2400" dirty="0">
                <a:solidFill>
                  <a:srgbClr val="4D1434"/>
                </a:solidFill>
              </a:rPr>
              <a:t>with a governing representative head . The term "federalism" is also used to describe a system of government in which sovereignty  is constitutionally  divided between a central governing authority and constituent political </a:t>
            </a:r>
            <a:r>
              <a:rPr lang="en-IN" sz="2400" dirty="0" smtClean="0">
                <a:solidFill>
                  <a:srgbClr val="4D1434"/>
                </a:solidFill>
              </a:rPr>
              <a:t>units. They are </a:t>
            </a:r>
            <a:r>
              <a:rPr lang="en-IN" sz="2400" dirty="0">
                <a:solidFill>
                  <a:srgbClr val="4D1434"/>
                </a:solidFill>
              </a:rPr>
              <a:t>variously called states, provinces or otherwise. </a:t>
            </a:r>
            <a:r>
              <a:rPr lang="en-IN" sz="2400" dirty="0" smtClean="0">
                <a:solidFill>
                  <a:srgbClr val="4D1434"/>
                </a:solidFill>
              </a:rPr>
              <a:t>In Federalism the </a:t>
            </a:r>
            <a:r>
              <a:rPr lang="en-IN" sz="2400" dirty="0">
                <a:solidFill>
                  <a:srgbClr val="4D1434"/>
                </a:solidFill>
              </a:rPr>
              <a:t>power to govern is shared between national and </a:t>
            </a:r>
            <a:r>
              <a:rPr lang="en-IN" sz="2400" dirty="0" smtClean="0">
                <a:solidFill>
                  <a:srgbClr val="4D1434"/>
                </a:solidFill>
              </a:rPr>
              <a:t>provincial or state </a:t>
            </a:r>
            <a:r>
              <a:rPr lang="en-IN" sz="2400" dirty="0">
                <a:solidFill>
                  <a:srgbClr val="4D1434"/>
                </a:solidFill>
              </a:rPr>
              <a:t>governments, creating </a:t>
            </a:r>
            <a:r>
              <a:rPr lang="en-IN" sz="2400" dirty="0" smtClean="0">
                <a:solidFill>
                  <a:srgbClr val="4D1434"/>
                </a:solidFill>
              </a:rPr>
              <a:t>a </a:t>
            </a:r>
            <a:r>
              <a:rPr lang="en-IN" sz="2400" dirty="0">
                <a:solidFill>
                  <a:srgbClr val="4D1434"/>
                </a:solidFill>
              </a:rPr>
              <a:t>federation . Proponents are often called  federates. </a:t>
            </a:r>
          </a:p>
        </p:txBody>
      </p:sp>
    </p:spTree>
    <p:extLst>
      <p:ext uri="{BB962C8B-B14F-4D97-AF65-F5344CB8AC3E}">
        <p14:creationId xmlns:p14="http://schemas.microsoft.com/office/powerpoint/2010/main" val="1635351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Other governances</a:t>
            </a:r>
          </a:p>
        </p:txBody>
      </p:sp>
      <p:sp>
        <p:nvSpPr>
          <p:cNvPr id="3" name="Content Placeholder 2"/>
          <p:cNvSpPr>
            <a:spLocks noGrp="1"/>
          </p:cNvSpPr>
          <p:nvPr>
            <p:ph idx="1"/>
          </p:nvPr>
        </p:nvSpPr>
        <p:spPr>
          <a:xfrm>
            <a:off x="6524792" y="2472852"/>
            <a:ext cx="5133808" cy="3678303"/>
          </a:xfrm>
        </p:spPr>
        <p:txBody>
          <a:bodyPr>
            <a:normAutofit/>
          </a:bodyPr>
          <a:lstStyle/>
          <a:p>
            <a:pPr marL="0" indent="0" algn="just">
              <a:buNone/>
            </a:pPr>
            <a:r>
              <a:rPr lang="en-US" sz="2800" b="1" dirty="0">
                <a:solidFill>
                  <a:schemeClr val="accent1">
                    <a:lumMod val="75000"/>
                    <a:lumOff val="25000"/>
                  </a:schemeClr>
                </a:solidFill>
              </a:rPr>
              <a:t>Another method of Descriptions of governments can be based on Economy : </a:t>
            </a:r>
          </a:p>
          <a:p>
            <a:pPr marL="0" indent="0" algn="just">
              <a:buNone/>
            </a:pPr>
            <a:endParaRPr lang="en-US" sz="2800" b="1" dirty="0">
              <a:solidFill>
                <a:srgbClr val="4D1434"/>
              </a:solidFill>
            </a:endParaRPr>
          </a:p>
          <a:p>
            <a:pPr marL="0" indent="0" algn="just">
              <a:buNone/>
            </a:pPr>
            <a:r>
              <a:rPr lang="en-US" sz="2800" b="1" dirty="0">
                <a:solidFill>
                  <a:srgbClr val="4D1434"/>
                </a:solidFill>
              </a:rPr>
              <a:t>what provides the goods and services that are bought, sold, and used?</a:t>
            </a:r>
            <a:endParaRPr lang="en-IN" sz="2800" dirty="0">
              <a:solidFill>
                <a:srgbClr val="4D1434"/>
              </a:solidFill>
            </a:endParaRPr>
          </a:p>
          <a:p>
            <a:pPr algn="just"/>
            <a:endParaRPr lang="en-IN" sz="2800" dirty="0">
              <a:solidFill>
                <a:srgbClr val="4D1434"/>
              </a:solidFill>
            </a:endParaRPr>
          </a:p>
        </p:txBody>
      </p:sp>
      <p:pic>
        <p:nvPicPr>
          <p:cNvPr id="4098" name="Picture 2" descr="Science and the World Economy | Discover Magazine">
            <a:extLst>
              <a:ext uri="{FF2B5EF4-FFF2-40B4-BE49-F238E27FC236}">
                <a16:creationId xmlns:a16="http://schemas.microsoft.com/office/drawing/2014/main" xmlns="" id="{0E778E04-150A-41D3-97DD-2A228FC3E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92" y="2026830"/>
            <a:ext cx="6191250" cy="412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9346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capitalism</a:t>
            </a:r>
          </a:p>
        </p:txBody>
      </p:sp>
      <p:sp>
        <p:nvSpPr>
          <p:cNvPr id="3" name="Content Placeholder 2"/>
          <p:cNvSpPr>
            <a:spLocks noGrp="1"/>
          </p:cNvSpPr>
          <p:nvPr>
            <p:ph idx="1"/>
          </p:nvPr>
        </p:nvSpPr>
        <p:spPr>
          <a:xfrm>
            <a:off x="581193" y="2180496"/>
            <a:ext cx="4676607" cy="3678303"/>
          </a:xfrm>
        </p:spPr>
        <p:txBody>
          <a:bodyPr>
            <a:normAutofit/>
          </a:bodyPr>
          <a:lstStyle/>
          <a:p>
            <a:pPr algn="just"/>
            <a:r>
              <a:rPr lang="en-US" sz="3200" dirty="0">
                <a:solidFill>
                  <a:srgbClr val="4D1434"/>
                </a:solidFill>
              </a:rPr>
              <a:t>In a capitalist or free-market economy, people  own their own businesses and property and must buy services for private use, such as healthcare. </a:t>
            </a:r>
          </a:p>
          <a:p>
            <a:pPr algn="just"/>
            <a:endParaRPr lang="en-IN" sz="3200" dirty="0">
              <a:solidFill>
                <a:srgbClr val="4D1434"/>
              </a:solidFill>
            </a:endParaRPr>
          </a:p>
        </p:txBody>
      </p:sp>
      <p:pic>
        <p:nvPicPr>
          <p:cNvPr id="3074" name="Picture 2" descr="7:30 All Industries Activity Index from Japan - worse than ...">
            <a:extLst>
              <a:ext uri="{FF2B5EF4-FFF2-40B4-BE49-F238E27FC236}">
                <a16:creationId xmlns:a16="http://schemas.microsoft.com/office/drawing/2014/main" xmlns="" id="{864ABFE3-43FF-4EEF-97A9-F20E7D29A3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920589"/>
            <a:ext cx="6402129" cy="4235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5706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Socialism</a:t>
            </a:r>
          </a:p>
        </p:txBody>
      </p:sp>
      <p:sp>
        <p:nvSpPr>
          <p:cNvPr id="3" name="Content Placeholder 2"/>
          <p:cNvSpPr>
            <a:spLocks noGrp="1"/>
          </p:cNvSpPr>
          <p:nvPr>
            <p:ph idx="1"/>
          </p:nvPr>
        </p:nvSpPr>
        <p:spPr>
          <a:xfrm>
            <a:off x="581193" y="2180496"/>
            <a:ext cx="4600407" cy="3678303"/>
          </a:xfrm>
        </p:spPr>
        <p:txBody>
          <a:bodyPr>
            <a:normAutofit/>
          </a:bodyPr>
          <a:lstStyle/>
          <a:p>
            <a:pPr algn="just"/>
            <a:r>
              <a:rPr lang="en-US" sz="2800" dirty="0">
                <a:solidFill>
                  <a:srgbClr val="4D1434"/>
                </a:solidFill>
              </a:rPr>
              <a:t>Socialist governments own many of the larger industries and provide education, health and welfare services while allowing citizens some economic choices.  </a:t>
            </a:r>
            <a:endParaRPr lang="en-IN" sz="2800" dirty="0">
              <a:solidFill>
                <a:srgbClr val="4D1434"/>
              </a:solidFill>
            </a:endParaRPr>
          </a:p>
        </p:txBody>
      </p:sp>
      <p:pic>
        <p:nvPicPr>
          <p:cNvPr id="2050" name="Picture 2" descr="UNESCO Highlights Cuban Educational Achievements | JSC: Jamaicans ...">
            <a:extLst>
              <a:ext uri="{FF2B5EF4-FFF2-40B4-BE49-F238E27FC236}">
                <a16:creationId xmlns:a16="http://schemas.microsoft.com/office/drawing/2014/main" xmlns="" id="{A307ADEA-E16A-408F-9E81-3D65F68FEB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108" y="457200"/>
            <a:ext cx="5524500" cy="36861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revention better than cure in Cuban healthcare system - BBC News">
            <a:extLst>
              <a:ext uri="{FF2B5EF4-FFF2-40B4-BE49-F238E27FC236}">
                <a16:creationId xmlns:a16="http://schemas.microsoft.com/office/drawing/2014/main" xmlns="" id="{8D4C7427-3266-4BC7-A7D0-16F7289E5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108" y="3749287"/>
            <a:ext cx="5530362" cy="3110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03227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200" b="1" dirty="0"/>
              <a:t>communist country</a:t>
            </a:r>
          </a:p>
        </p:txBody>
      </p:sp>
      <p:sp>
        <p:nvSpPr>
          <p:cNvPr id="5" name="Content Placeholder 4"/>
          <p:cNvSpPr>
            <a:spLocks noGrp="1"/>
          </p:cNvSpPr>
          <p:nvPr>
            <p:ph idx="1"/>
          </p:nvPr>
        </p:nvSpPr>
        <p:spPr>
          <a:xfrm>
            <a:off x="581193" y="2180496"/>
            <a:ext cx="4981407" cy="3678303"/>
          </a:xfrm>
        </p:spPr>
        <p:txBody>
          <a:bodyPr>
            <a:normAutofit/>
          </a:bodyPr>
          <a:lstStyle/>
          <a:p>
            <a:pPr algn="just"/>
            <a:r>
              <a:rPr lang="en-US" sz="2800" dirty="0">
                <a:solidFill>
                  <a:srgbClr val="4D1434"/>
                </a:solidFill>
              </a:rPr>
              <a:t>In a communist country, the government owns all businesses and farms and provides its people's healthcare, education and </a:t>
            </a:r>
            <a:r>
              <a:rPr lang="en-US" sz="2800" dirty="0" smtClean="0">
                <a:solidFill>
                  <a:srgbClr val="4D1434"/>
                </a:solidFill>
              </a:rPr>
              <a:t>welfare.</a:t>
            </a:r>
          </a:p>
          <a:p>
            <a:pPr marL="0" indent="0" algn="just">
              <a:buNone/>
            </a:pPr>
            <a:r>
              <a:rPr lang="en-US" sz="2800">
                <a:solidFill>
                  <a:srgbClr val="4D1434"/>
                </a:solidFill>
              </a:rPr>
              <a:t> </a:t>
            </a:r>
            <a:r>
              <a:rPr lang="en-US" sz="2800" smtClean="0">
                <a:solidFill>
                  <a:srgbClr val="4D1434"/>
                </a:solidFill>
              </a:rPr>
              <a:t> </a:t>
            </a:r>
            <a:endParaRPr lang="en-IN" sz="2800" dirty="0">
              <a:solidFill>
                <a:srgbClr val="4D1434"/>
              </a:solidFill>
            </a:endParaRPr>
          </a:p>
        </p:txBody>
      </p:sp>
      <p:pic>
        <p:nvPicPr>
          <p:cNvPr id="1026" name="Picture 2" descr="Belarus's Soviet Economy Has Worked Better Than You Think - Bloomberg">
            <a:extLst>
              <a:ext uri="{FF2B5EF4-FFF2-40B4-BE49-F238E27FC236}">
                <a16:creationId xmlns:a16="http://schemas.microsoft.com/office/drawing/2014/main" xmlns="" id="{F5EF0A4E-E071-47C4-ABEC-3DEC4EAD7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849" y="2330735"/>
            <a:ext cx="5743407" cy="382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072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FORMS OF GOVERNMENT </a:t>
            </a:r>
            <a:endParaRPr lang="en-IN" sz="3600" b="1" dirty="0"/>
          </a:p>
        </p:txBody>
      </p:sp>
      <p:sp>
        <p:nvSpPr>
          <p:cNvPr id="3" name="Content Placeholder 2"/>
          <p:cNvSpPr>
            <a:spLocks noGrp="1"/>
          </p:cNvSpPr>
          <p:nvPr>
            <p:ph idx="1"/>
          </p:nvPr>
        </p:nvSpPr>
        <p:spPr>
          <a:xfrm>
            <a:off x="900196" y="1715956"/>
            <a:ext cx="10391608" cy="4837244"/>
          </a:xfrm>
        </p:spPr>
        <p:txBody>
          <a:bodyPr>
            <a:noAutofit/>
          </a:bodyPr>
          <a:lstStyle/>
          <a:p>
            <a:pPr marL="0" indent="0" algn="just">
              <a:buNone/>
            </a:pPr>
            <a:r>
              <a:rPr lang="en-IN" sz="2400" b="1" dirty="0">
                <a:solidFill>
                  <a:schemeClr val="accent1">
                    <a:lumMod val="75000"/>
                    <a:lumOff val="25000"/>
                  </a:schemeClr>
                </a:solidFill>
              </a:rPr>
              <a:t>Meaning of Government </a:t>
            </a:r>
            <a:r>
              <a:rPr lang="en-IN" sz="2400" dirty="0">
                <a:solidFill>
                  <a:schemeClr val="accent1">
                    <a:lumMod val="75000"/>
                    <a:lumOff val="25000"/>
                  </a:schemeClr>
                </a:solidFill>
              </a:rPr>
              <a:t> </a:t>
            </a:r>
          </a:p>
          <a:p>
            <a:pPr marL="0" indent="0" algn="just">
              <a:buNone/>
            </a:pPr>
            <a:r>
              <a:rPr lang="en-IN" sz="2400" dirty="0">
                <a:solidFill>
                  <a:srgbClr val="4D1434"/>
                </a:solidFill>
              </a:rPr>
              <a:t>The </a:t>
            </a:r>
            <a:r>
              <a:rPr lang="en-IN" sz="2400">
                <a:solidFill>
                  <a:srgbClr val="4D1434"/>
                </a:solidFill>
              </a:rPr>
              <a:t>Columbia </a:t>
            </a:r>
            <a:r>
              <a:rPr lang="en-IN" sz="2400" smtClean="0">
                <a:solidFill>
                  <a:srgbClr val="4D1434"/>
                </a:solidFill>
              </a:rPr>
              <a:t>Encyclopaedia </a:t>
            </a:r>
            <a:r>
              <a:rPr lang="en-IN" sz="2400" dirty="0">
                <a:solidFill>
                  <a:srgbClr val="4D1434"/>
                </a:solidFill>
              </a:rPr>
              <a:t>defines </a:t>
            </a:r>
            <a:r>
              <a:rPr lang="en-IN" sz="2400" b="1" dirty="0">
                <a:solidFill>
                  <a:srgbClr val="4D1434"/>
                </a:solidFill>
              </a:rPr>
              <a:t>government</a:t>
            </a:r>
            <a:r>
              <a:rPr lang="en-IN" sz="2400" dirty="0">
                <a:solidFill>
                  <a:srgbClr val="4D1434"/>
                </a:solidFill>
              </a:rPr>
              <a:t> as "a system of social control under which the right to make laws, and the right to enforce them, is vested in a particular group in society".</a:t>
            </a:r>
            <a:endParaRPr lang="en-US" sz="2400" dirty="0">
              <a:solidFill>
                <a:srgbClr val="4D1434"/>
              </a:solidFill>
            </a:endParaRPr>
          </a:p>
          <a:p>
            <a:pPr marL="0" indent="0" algn="just">
              <a:buNone/>
            </a:pPr>
            <a:r>
              <a:rPr lang="en-US" sz="2400" dirty="0">
                <a:solidFill>
                  <a:srgbClr val="4D1434"/>
                </a:solidFill>
              </a:rPr>
              <a:t>Government – power to make laws -  power to   rule – power to make decisions  etc., </a:t>
            </a:r>
            <a:endParaRPr lang="en-IN" sz="2400" dirty="0">
              <a:solidFill>
                <a:srgbClr val="4D1434"/>
              </a:solidFill>
            </a:endParaRPr>
          </a:p>
          <a:p>
            <a:pPr marL="0" indent="0" algn="just">
              <a:buNone/>
            </a:pPr>
            <a:r>
              <a:rPr lang="en-IN" sz="2400" dirty="0">
                <a:solidFill>
                  <a:srgbClr val="4D1434"/>
                </a:solidFill>
              </a:rPr>
              <a:t>One method of classifying governments is through which people have the authority to rule. This can either be one person (an autocracy, such as monarchy), a select group of people (an aristocracy), or the people as a whole (a democracy, such as a republic). </a:t>
            </a:r>
          </a:p>
        </p:txBody>
      </p:sp>
    </p:spTree>
    <p:extLst>
      <p:ext uri="{BB962C8B-B14F-4D97-AF65-F5344CB8AC3E}">
        <p14:creationId xmlns:p14="http://schemas.microsoft.com/office/powerpoint/2010/main" val="973018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Monarchy</a:t>
            </a:r>
            <a:endParaRPr lang="en-IN" sz="3600" dirty="0"/>
          </a:p>
        </p:txBody>
      </p:sp>
      <p:sp>
        <p:nvSpPr>
          <p:cNvPr id="3" name="Content Placeholder 2"/>
          <p:cNvSpPr>
            <a:spLocks noGrp="1"/>
          </p:cNvSpPr>
          <p:nvPr>
            <p:ph idx="1"/>
          </p:nvPr>
        </p:nvSpPr>
        <p:spPr>
          <a:xfrm>
            <a:off x="581192" y="2499700"/>
            <a:ext cx="6581608" cy="3276600"/>
          </a:xfrm>
        </p:spPr>
        <p:txBody>
          <a:bodyPr>
            <a:normAutofit/>
          </a:bodyPr>
          <a:lstStyle/>
          <a:p>
            <a:pPr marL="0" indent="0" algn="just">
              <a:buNone/>
            </a:pPr>
            <a:r>
              <a:rPr lang="en-US" sz="2800" dirty="0">
                <a:solidFill>
                  <a:srgbClr val="4D1434"/>
                </a:solidFill>
              </a:rPr>
              <a:t>A monarchy has a </a:t>
            </a:r>
            <a:r>
              <a:rPr lang="en-US" sz="2800" dirty="0" smtClean="0">
                <a:solidFill>
                  <a:srgbClr val="4D1434"/>
                </a:solidFill>
              </a:rPr>
              <a:t>emperor or king </a:t>
            </a:r>
            <a:r>
              <a:rPr lang="en-US" sz="2800" dirty="0">
                <a:solidFill>
                  <a:srgbClr val="4D1434"/>
                </a:solidFill>
              </a:rPr>
              <a:t>or queen, who sometimes has absolute power</a:t>
            </a:r>
            <a:r>
              <a:rPr lang="en-US" sz="2800" dirty="0" smtClean="0">
                <a:solidFill>
                  <a:srgbClr val="4D1434"/>
                </a:solidFill>
              </a:rPr>
              <a:t>. It is the rule of the Crown.  </a:t>
            </a:r>
            <a:r>
              <a:rPr lang="en-US" sz="2800" dirty="0">
                <a:solidFill>
                  <a:srgbClr val="4D1434"/>
                </a:solidFill>
              </a:rPr>
              <a:t>All legislature, executive, administrative  and Judicial powers are in the hands of a single person </a:t>
            </a:r>
            <a:r>
              <a:rPr lang="en-US" sz="2800" dirty="0" err="1">
                <a:solidFill>
                  <a:srgbClr val="4D1434"/>
                </a:solidFill>
              </a:rPr>
              <a:t>ie</a:t>
            </a:r>
            <a:r>
              <a:rPr lang="en-US" sz="2800" dirty="0">
                <a:solidFill>
                  <a:srgbClr val="4D1434"/>
                </a:solidFill>
              </a:rPr>
              <a:t>. Monarch.   Power is passed along through the family viz., hereditary. </a:t>
            </a:r>
            <a:endParaRPr lang="en-IN" sz="2800" dirty="0">
              <a:solidFill>
                <a:srgbClr val="4D1434"/>
              </a:solidFill>
            </a:endParaRPr>
          </a:p>
        </p:txBody>
      </p:sp>
      <p:pic>
        <p:nvPicPr>
          <p:cNvPr id="5" name="Picture 4">
            <a:extLst>
              <a:ext uri="{FF2B5EF4-FFF2-40B4-BE49-F238E27FC236}">
                <a16:creationId xmlns:a16="http://schemas.microsoft.com/office/drawing/2014/main" xmlns="" id="{3DD211D2-2226-4849-8FF0-9631BC30B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800" y="838200"/>
            <a:ext cx="4237327" cy="2514148"/>
          </a:xfrm>
          <a:prstGeom prst="rect">
            <a:avLst/>
          </a:prstGeom>
        </p:spPr>
      </p:pic>
      <p:pic>
        <p:nvPicPr>
          <p:cNvPr id="7" name="Picture 6">
            <a:extLst>
              <a:ext uri="{FF2B5EF4-FFF2-40B4-BE49-F238E27FC236}">
                <a16:creationId xmlns:a16="http://schemas.microsoft.com/office/drawing/2014/main" xmlns="" id="{BEF24525-2668-4A60-A251-37F6F2BF60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7458" y="3940986"/>
            <a:ext cx="4347774" cy="2441973"/>
          </a:xfrm>
          <a:prstGeom prst="rect">
            <a:avLst/>
          </a:prstGeom>
        </p:spPr>
      </p:pic>
    </p:spTree>
    <p:extLst>
      <p:ext uri="{BB962C8B-B14F-4D97-AF65-F5344CB8AC3E}">
        <p14:creationId xmlns:p14="http://schemas.microsoft.com/office/powerpoint/2010/main" val="4108274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Autocracy</a:t>
            </a:r>
            <a:endParaRPr lang="en-IN" sz="3600" dirty="0"/>
          </a:p>
        </p:txBody>
      </p:sp>
      <p:sp>
        <p:nvSpPr>
          <p:cNvPr id="5" name="TextBox 4">
            <a:extLst>
              <a:ext uri="{FF2B5EF4-FFF2-40B4-BE49-F238E27FC236}">
                <a16:creationId xmlns:a16="http://schemas.microsoft.com/office/drawing/2014/main" xmlns="" id="{CBC55608-E184-4FFB-B22A-62836ACC84D2}"/>
              </a:ext>
            </a:extLst>
          </p:cNvPr>
          <p:cNvSpPr txBox="1"/>
          <p:nvPr/>
        </p:nvSpPr>
        <p:spPr>
          <a:xfrm>
            <a:off x="581192" y="2438400"/>
            <a:ext cx="5743408" cy="3970318"/>
          </a:xfrm>
          <a:prstGeom prst="rect">
            <a:avLst/>
          </a:prstGeom>
          <a:noFill/>
        </p:spPr>
        <p:txBody>
          <a:bodyPr wrap="square">
            <a:spAutoFit/>
          </a:bodyPr>
          <a:lstStyle/>
          <a:p>
            <a:pPr marL="0" indent="0" algn="just">
              <a:buNone/>
            </a:pPr>
            <a:r>
              <a:rPr lang="en-IN" sz="2800" dirty="0">
                <a:solidFill>
                  <a:srgbClr val="4D1434"/>
                </a:solidFill>
              </a:rPr>
              <a:t>An autocracy is a system of government in which supreme power  is concentrated in the hands of one person. His decisions are subject to neither external legal restraints nor regularized mechanisms of popular control (except perhaps for the implicit threat of a coup d ‘</a:t>
            </a:r>
            <a:r>
              <a:rPr lang="en-IN" sz="2800" dirty="0" err="1">
                <a:solidFill>
                  <a:srgbClr val="4D1434"/>
                </a:solidFill>
              </a:rPr>
              <a:t>etat</a:t>
            </a:r>
            <a:r>
              <a:rPr lang="en-IN" sz="2800" dirty="0">
                <a:solidFill>
                  <a:srgbClr val="4D1434"/>
                </a:solidFill>
              </a:rPr>
              <a:t>  or mass insurrection). </a:t>
            </a:r>
          </a:p>
        </p:txBody>
      </p:sp>
      <p:pic>
        <p:nvPicPr>
          <p:cNvPr id="9" name="Picture 8">
            <a:extLst>
              <a:ext uri="{FF2B5EF4-FFF2-40B4-BE49-F238E27FC236}">
                <a16:creationId xmlns:a16="http://schemas.microsoft.com/office/drawing/2014/main" xmlns="" id="{ED5A0833-8974-476B-AF27-DA3596F219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416126"/>
            <a:ext cx="5197971" cy="3743944"/>
          </a:xfrm>
          <a:prstGeom prst="rect">
            <a:avLst/>
          </a:prstGeom>
        </p:spPr>
      </p:pic>
    </p:spTree>
    <p:extLst>
      <p:ext uri="{BB962C8B-B14F-4D97-AF65-F5344CB8AC3E}">
        <p14:creationId xmlns:p14="http://schemas.microsoft.com/office/powerpoint/2010/main" val="28754251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Aristocracy </a:t>
            </a:r>
            <a:endParaRPr lang="en-IN" sz="3200" dirty="0"/>
          </a:p>
        </p:txBody>
      </p:sp>
      <p:sp>
        <p:nvSpPr>
          <p:cNvPr id="3" name="Content Placeholder 2"/>
          <p:cNvSpPr>
            <a:spLocks noGrp="1"/>
          </p:cNvSpPr>
          <p:nvPr>
            <p:ph idx="1"/>
          </p:nvPr>
        </p:nvSpPr>
        <p:spPr>
          <a:xfrm>
            <a:off x="581192" y="2667000"/>
            <a:ext cx="5999329" cy="3678303"/>
          </a:xfrm>
        </p:spPr>
        <p:txBody>
          <a:bodyPr>
            <a:noAutofit/>
          </a:bodyPr>
          <a:lstStyle/>
          <a:p>
            <a:pPr marL="0" indent="0" algn="just">
              <a:buNone/>
            </a:pPr>
            <a:r>
              <a:rPr lang="en-IN" sz="2400" dirty="0">
                <a:solidFill>
                  <a:srgbClr val="4D1434"/>
                </a:solidFill>
              </a:rPr>
              <a:t>Aristocracy  is a form of government that places power in the hands of a small, privileged ruling class. Many monarchies  </a:t>
            </a:r>
            <a:r>
              <a:rPr lang="en-IN" sz="2400" dirty="0" smtClean="0">
                <a:solidFill>
                  <a:srgbClr val="4D1434"/>
                </a:solidFill>
              </a:rPr>
              <a:t>were </a:t>
            </a:r>
            <a:r>
              <a:rPr lang="en-IN" sz="2400" dirty="0">
                <a:solidFill>
                  <a:srgbClr val="4D1434"/>
                </a:solidFill>
              </a:rPr>
              <a:t>aristocracies, although in modern constitutional monarchies the monarch himself or herself has little real power. The term </a:t>
            </a:r>
            <a:r>
              <a:rPr lang="en-IN" sz="2400" i="1" dirty="0">
                <a:solidFill>
                  <a:srgbClr val="4D1434"/>
                </a:solidFill>
              </a:rPr>
              <a:t>aristocracy</a:t>
            </a:r>
            <a:r>
              <a:rPr lang="en-IN" sz="2400" dirty="0">
                <a:solidFill>
                  <a:srgbClr val="4D1434"/>
                </a:solidFill>
              </a:rPr>
              <a:t> could also refer to the non-peasant, non-servant, and non-city classes in the feudal system. </a:t>
            </a:r>
          </a:p>
          <a:p>
            <a:pPr algn="just"/>
            <a:endParaRPr lang="en-IN" sz="2400" dirty="0">
              <a:solidFill>
                <a:srgbClr val="4D1434"/>
              </a:solidFill>
            </a:endParaRPr>
          </a:p>
        </p:txBody>
      </p:sp>
      <p:pic>
        <p:nvPicPr>
          <p:cNvPr id="7" name="Picture 6">
            <a:extLst>
              <a:ext uri="{FF2B5EF4-FFF2-40B4-BE49-F238E27FC236}">
                <a16:creationId xmlns:a16="http://schemas.microsoft.com/office/drawing/2014/main" xmlns="" id="{BCEF01C9-73B9-4125-AD40-1670744A1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379" y="2590800"/>
            <a:ext cx="4909427" cy="3369038"/>
          </a:xfrm>
          <a:prstGeom prst="rect">
            <a:avLst/>
          </a:prstGeom>
        </p:spPr>
      </p:pic>
    </p:spTree>
    <p:extLst>
      <p:ext uri="{BB962C8B-B14F-4D97-AF65-F5344CB8AC3E}">
        <p14:creationId xmlns:p14="http://schemas.microsoft.com/office/powerpoint/2010/main" val="2236634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Theocracy </a:t>
            </a:r>
            <a:endParaRPr lang="en-IN" sz="3200" b="1" dirty="0"/>
          </a:p>
        </p:txBody>
      </p:sp>
      <p:sp>
        <p:nvSpPr>
          <p:cNvPr id="3" name="Content Placeholder 2"/>
          <p:cNvSpPr>
            <a:spLocks noGrp="1"/>
          </p:cNvSpPr>
          <p:nvPr>
            <p:ph idx="1"/>
          </p:nvPr>
        </p:nvSpPr>
        <p:spPr>
          <a:xfrm>
            <a:off x="7391400" y="2362200"/>
            <a:ext cx="4038600" cy="3310400"/>
          </a:xfrm>
        </p:spPr>
        <p:txBody>
          <a:bodyPr>
            <a:normAutofit/>
          </a:bodyPr>
          <a:lstStyle/>
          <a:p>
            <a:pPr marL="0" indent="0" algn="just">
              <a:buNone/>
            </a:pPr>
            <a:r>
              <a:rPr lang="en-US" sz="2800" dirty="0">
                <a:solidFill>
                  <a:srgbClr val="4D1434"/>
                </a:solidFill>
              </a:rPr>
              <a:t>A form of govt. where the rulers claim to be ruling on behalf of a set of religious ideas, or as direct agents of a deity.</a:t>
            </a:r>
            <a:endParaRPr lang="en-IN" sz="2800" dirty="0">
              <a:solidFill>
                <a:srgbClr val="4D1434"/>
              </a:solidFill>
            </a:endParaRPr>
          </a:p>
        </p:txBody>
      </p:sp>
      <p:pic>
        <p:nvPicPr>
          <p:cNvPr id="5" name="Picture 4">
            <a:extLst>
              <a:ext uri="{FF2B5EF4-FFF2-40B4-BE49-F238E27FC236}">
                <a16:creationId xmlns:a16="http://schemas.microsoft.com/office/drawing/2014/main" xmlns="" id="{109F158E-C577-4B20-BBA5-190AE6AAF9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133600"/>
            <a:ext cx="6324600" cy="4258564"/>
          </a:xfrm>
          <a:prstGeom prst="rect">
            <a:avLst/>
          </a:prstGeom>
        </p:spPr>
      </p:pic>
    </p:spTree>
    <p:extLst>
      <p:ext uri="{BB962C8B-B14F-4D97-AF65-F5344CB8AC3E}">
        <p14:creationId xmlns:p14="http://schemas.microsoft.com/office/powerpoint/2010/main" val="2682888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Democracy</a:t>
            </a:r>
            <a:endParaRPr lang="en-IN" sz="3200" dirty="0"/>
          </a:p>
        </p:txBody>
      </p:sp>
      <p:sp>
        <p:nvSpPr>
          <p:cNvPr id="3" name="Content Placeholder 2"/>
          <p:cNvSpPr>
            <a:spLocks noGrp="1"/>
          </p:cNvSpPr>
          <p:nvPr>
            <p:ph idx="1"/>
          </p:nvPr>
        </p:nvSpPr>
        <p:spPr>
          <a:xfrm>
            <a:off x="582364" y="2332037"/>
            <a:ext cx="5894636" cy="3823807"/>
          </a:xfrm>
        </p:spPr>
        <p:txBody>
          <a:bodyPr>
            <a:noAutofit/>
          </a:bodyPr>
          <a:lstStyle/>
          <a:p>
            <a:pPr marL="0" indent="0" algn="just">
              <a:buNone/>
            </a:pPr>
            <a:r>
              <a:rPr lang="en-IN" sz="2400" dirty="0">
                <a:solidFill>
                  <a:srgbClr val="4D1434"/>
                </a:solidFill>
              </a:rPr>
              <a:t>Democracy is a system of government where the citizens exercise power by election. </a:t>
            </a:r>
          </a:p>
          <a:p>
            <a:pPr marL="0" indent="0" algn="just">
              <a:buNone/>
            </a:pPr>
            <a:r>
              <a:rPr lang="en-IN" sz="2400" dirty="0">
                <a:solidFill>
                  <a:srgbClr val="4D1434"/>
                </a:solidFill>
              </a:rPr>
              <a:t>In a </a:t>
            </a:r>
            <a:r>
              <a:rPr lang="en-IN" sz="2400" dirty="0">
                <a:solidFill>
                  <a:srgbClr val="FF0000"/>
                </a:solidFill>
              </a:rPr>
              <a:t>direct democracy</a:t>
            </a:r>
            <a:r>
              <a:rPr lang="en-IN" sz="2400" dirty="0">
                <a:solidFill>
                  <a:srgbClr val="4D1434"/>
                </a:solidFill>
              </a:rPr>
              <a:t>, the citizens as a whole form a governing body and vote directly on each issue. </a:t>
            </a:r>
          </a:p>
          <a:p>
            <a:pPr marL="0" indent="0" algn="just">
              <a:buNone/>
            </a:pPr>
            <a:r>
              <a:rPr lang="en-IN" sz="2400" dirty="0">
                <a:solidFill>
                  <a:srgbClr val="4D1434"/>
                </a:solidFill>
              </a:rPr>
              <a:t>In a </a:t>
            </a:r>
            <a:r>
              <a:rPr lang="en-IN" sz="2400" dirty="0">
                <a:solidFill>
                  <a:srgbClr val="FF0000"/>
                </a:solidFill>
              </a:rPr>
              <a:t>representative democracy  </a:t>
            </a:r>
            <a:r>
              <a:rPr lang="en-IN" sz="2400" dirty="0">
                <a:solidFill>
                  <a:srgbClr val="4D1434"/>
                </a:solidFill>
              </a:rPr>
              <a:t>the citizens elect representatives from among themselves. These representatives meet to form a governing body, such as a legislature. </a:t>
            </a:r>
          </a:p>
        </p:txBody>
      </p:sp>
      <p:pic>
        <p:nvPicPr>
          <p:cNvPr id="5" name="Picture 4">
            <a:extLst>
              <a:ext uri="{FF2B5EF4-FFF2-40B4-BE49-F238E27FC236}">
                <a16:creationId xmlns:a16="http://schemas.microsoft.com/office/drawing/2014/main" xmlns="" id="{19CE5A37-C83B-4343-AFA6-7ECF4BEA66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0" y="2509904"/>
            <a:ext cx="5257799" cy="3119504"/>
          </a:xfrm>
          <a:prstGeom prst="rect">
            <a:avLst/>
          </a:prstGeom>
        </p:spPr>
      </p:pic>
    </p:spTree>
    <p:extLst>
      <p:ext uri="{BB962C8B-B14F-4D97-AF65-F5344CB8AC3E}">
        <p14:creationId xmlns:p14="http://schemas.microsoft.com/office/powerpoint/2010/main" val="32918365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Democracy</a:t>
            </a:r>
            <a:endParaRPr lang="en-IN" sz="3200" dirty="0"/>
          </a:p>
        </p:txBody>
      </p:sp>
      <p:sp>
        <p:nvSpPr>
          <p:cNvPr id="3" name="Content Placeholder 2"/>
          <p:cNvSpPr>
            <a:spLocks noGrp="1"/>
          </p:cNvSpPr>
          <p:nvPr>
            <p:ph idx="1"/>
          </p:nvPr>
        </p:nvSpPr>
        <p:spPr>
          <a:xfrm>
            <a:off x="581192" y="2286000"/>
            <a:ext cx="5210008" cy="3267208"/>
          </a:xfrm>
        </p:spPr>
        <p:txBody>
          <a:bodyPr>
            <a:noAutofit/>
          </a:bodyPr>
          <a:lstStyle/>
          <a:p>
            <a:pPr marL="0" indent="0" algn="just">
              <a:buNone/>
            </a:pPr>
            <a:r>
              <a:rPr lang="en-IN" sz="2400" dirty="0">
                <a:solidFill>
                  <a:srgbClr val="4D1434"/>
                </a:solidFill>
              </a:rPr>
              <a:t>In a </a:t>
            </a:r>
            <a:r>
              <a:rPr lang="en-IN" sz="2400" dirty="0">
                <a:solidFill>
                  <a:srgbClr val="FF0000"/>
                </a:solidFill>
              </a:rPr>
              <a:t>constitutional democracy  </a:t>
            </a:r>
            <a:r>
              <a:rPr lang="en-IN" sz="2400" dirty="0">
                <a:solidFill>
                  <a:srgbClr val="4D1434"/>
                </a:solidFill>
              </a:rPr>
              <a:t>the powers of the majority are exercised within the framework of a representative democracy, but the constitution limits the majority and protects the </a:t>
            </a:r>
            <a:r>
              <a:rPr lang="en-IN" sz="2400" dirty="0" smtClean="0">
                <a:solidFill>
                  <a:srgbClr val="4D1434"/>
                </a:solidFill>
              </a:rPr>
              <a:t>minority. All citizens enjoy certain </a:t>
            </a:r>
            <a:r>
              <a:rPr lang="en-IN" sz="2400" dirty="0">
                <a:solidFill>
                  <a:srgbClr val="4D1434"/>
                </a:solidFill>
              </a:rPr>
              <a:t>individual rights, e.g. freedom of speech, or freedom of association. </a:t>
            </a:r>
          </a:p>
        </p:txBody>
      </p:sp>
      <p:pic>
        <p:nvPicPr>
          <p:cNvPr id="7" name="Picture 6">
            <a:extLst>
              <a:ext uri="{FF2B5EF4-FFF2-40B4-BE49-F238E27FC236}">
                <a16:creationId xmlns:a16="http://schemas.microsoft.com/office/drawing/2014/main" xmlns="" id="{24A86034-689F-4733-B4CD-58E19536C1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533400"/>
            <a:ext cx="5581864" cy="3104912"/>
          </a:xfrm>
          <a:prstGeom prst="rect">
            <a:avLst/>
          </a:prstGeom>
        </p:spPr>
      </p:pic>
      <p:pic>
        <p:nvPicPr>
          <p:cNvPr id="9" name="Picture 8">
            <a:extLst>
              <a:ext uri="{FF2B5EF4-FFF2-40B4-BE49-F238E27FC236}">
                <a16:creationId xmlns:a16="http://schemas.microsoft.com/office/drawing/2014/main" xmlns="" id="{B1A403CE-A137-4410-A165-2622D194BA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3733800"/>
            <a:ext cx="4287541" cy="2753096"/>
          </a:xfrm>
          <a:prstGeom prst="rect">
            <a:avLst/>
          </a:prstGeom>
        </p:spPr>
      </p:pic>
    </p:spTree>
    <p:extLst>
      <p:ext uri="{BB962C8B-B14F-4D97-AF65-F5344CB8AC3E}">
        <p14:creationId xmlns:p14="http://schemas.microsoft.com/office/powerpoint/2010/main" val="15381951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8782"/>
            <a:ext cx="8229600" cy="1143000"/>
          </a:xfrm>
        </p:spPr>
        <p:txBody>
          <a:bodyPr>
            <a:normAutofit/>
          </a:bodyPr>
          <a:lstStyle/>
          <a:p>
            <a:r>
              <a:rPr lang="en-US" sz="3200" b="1" dirty="0" smtClean="0"/>
              <a:t>Republic</a:t>
            </a:r>
            <a:endParaRPr lang="en-IN" sz="3200" dirty="0"/>
          </a:p>
        </p:txBody>
      </p:sp>
      <p:sp>
        <p:nvSpPr>
          <p:cNvPr id="3" name="Content Placeholder 2"/>
          <p:cNvSpPr>
            <a:spLocks noGrp="1"/>
          </p:cNvSpPr>
          <p:nvPr>
            <p:ph idx="1"/>
          </p:nvPr>
        </p:nvSpPr>
        <p:spPr>
          <a:xfrm>
            <a:off x="609600" y="1828800"/>
            <a:ext cx="5257800" cy="4648200"/>
          </a:xfrm>
        </p:spPr>
        <p:txBody>
          <a:bodyPr>
            <a:noAutofit/>
          </a:bodyPr>
          <a:lstStyle/>
          <a:p>
            <a:pPr marL="0" indent="0" algn="just">
              <a:buNone/>
            </a:pPr>
            <a:endParaRPr lang="en-IN" sz="2400" dirty="0" smtClean="0">
              <a:solidFill>
                <a:srgbClr val="4D1434"/>
              </a:solidFill>
            </a:endParaRPr>
          </a:p>
          <a:p>
            <a:pPr marL="0" indent="0" algn="just">
              <a:buNone/>
            </a:pPr>
            <a:endParaRPr lang="en-IN" sz="2400" dirty="0">
              <a:solidFill>
                <a:srgbClr val="4D1434"/>
              </a:solidFill>
            </a:endParaRPr>
          </a:p>
          <a:p>
            <a:pPr marL="0" indent="0" algn="just">
              <a:buNone/>
            </a:pPr>
            <a:r>
              <a:rPr lang="en-IN" sz="2400" dirty="0" smtClean="0">
                <a:solidFill>
                  <a:srgbClr val="4D1434"/>
                </a:solidFill>
              </a:rPr>
              <a:t>A </a:t>
            </a:r>
            <a:r>
              <a:rPr lang="en-IN" sz="2400" dirty="0">
                <a:solidFill>
                  <a:srgbClr val="4D1434"/>
                </a:solidFill>
              </a:rPr>
              <a:t>republic is a </a:t>
            </a:r>
            <a:r>
              <a:rPr lang="en-IN" sz="2400" dirty="0" smtClean="0">
                <a:solidFill>
                  <a:srgbClr val="4D1434"/>
                </a:solidFill>
              </a:rPr>
              <a:t>f</a:t>
            </a:r>
            <a:r>
              <a:rPr lang="en-IN" sz="2000" dirty="0" smtClean="0">
                <a:solidFill>
                  <a:srgbClr val="4D1434"/>
                </a:solidFill>
              </a:rPr>
              <a:t>orm </a:t>
            </a:r>
            <a:r>
              <a:rPr lang="en-IN" sz="2000" dirty="0">
                <a:solidFill>
                  <a:srgbClr val="4D1434"/>
                </a:solidFill>
              </a:rPr>
              <a:t>of government in which the country is considered a "public matter", not the private concern or property of the </a:t>
            </a:r>
            <a:r>
              <a:rPr lang="en-IN" sz="2000" dirty="0" smtClean="0">
                <a:solidFill>
                  <a:srgbClr val="4D1434"/>
                </a:solidFill>
              </a:rPr>
              <a:t>rulers. And </a:t>
            </a:r>
            <a:r>
              <a:rPr lang="en-IN" sz="2000" dirty="0">
                <a:solidFill>
                  <a:srgbClr val="4D1434"/>
                </a:solidFill>
              </a:rPr>
              <a:t>where offices of states are subsequently directly or indirectly elected or appointed rather than inherited. </a:t>
            </a:r>
            <a:endParaRPr lang="en-IN" sz="2000" dirty="0" smtClean="0">
              <a:solidFill>
                <a:srgbClr val="4D1434"/>
              </a:solidFill>
            </a:endParaRPr>
          </a:p>
          <a:p>
            <a:pPr marL="0" indent="0" algn="just">
              <a:buNone/>
            </a:pPr>
            <a:r>
              <a:rPr lang="en-IN" sz="2000" dirty="0">
                <a:solidFill>
                  <a:srgbClr val="4D1434"/>
                </a:solidFill>
              </a:rPr>
              <a:t>A common simplified definition of a republic is a government where the head of state is not a monarch. </a:t>
            </a:r>
            <a:r>
              <a:rPr lang="en-IN" sz="2000" dirty="0" smtClean="0">
                <a:solidFill>
                  <a:srgbClr val="4D1434"/>
                </a:solidFill>
              </a:rPr>
              <a:t>Other </a:t>
            </a:r>
            <a:r>
              <a:rPr lang="en-IN" sz="2000" dirty="0">
                <a:solidFill>
                  <a:srgbClr val="4D1434"/>
                </a:solidFill>
              </a:rPr>
              <a:t>terms used to describe different republics include democratic republic, parliamentary republic, federal republic </a:t>
            </a:r>
            <a:r>
              <a:rPr lang="en-IN" sz="2400" dirty="0">
                <a:solidFill>
                  <a:srgbClr val="4D1434"/>
                </a:solidFill>
              </a:rPr>
              <a:t>etc.,  </a:t>
            </a:r>
          </a:p>
          <a:p>
            <a:pPr marL="0" indent="0" algn="just">
              <a:buNone/>
            </a:pPr>
            <a:endParaRPr lang="en-IN" sz="2400" dirty="0">
              <a:solidFill>
                <a:srgbClr val="4D1434"/>
              </a:solidFill>
            </a:endParaRPr>
          </a:p>
        </p:txBody>
      </p:sp>
      <p:pic>
        <p:nvPicPr>
          <p:cNvPr id="6146" name="Picture 2" descr="Senate of the Roman Republic - Wikipedia">
            <a:extLst>
              <a:ext uri="{FF2B5EF4-FFF2-40B4-BE49-F238E27FC236}">
                <a16:creationId xmlns:a16="http://schemas.microsoft.com/office/drawing/2014/main" xmlns="" id="{87F35025-A083-49D2-BF0D-F5E32173E3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2050" y="2141355"/>
            <a:ext cx="5832872" cy="3497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74239"/>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245</TotalTime>
  <Words>585</Words>
  <Application>Microsoft Office PowerPoint</Application>
  <PresentationFormat>Custom</PresentationFormat>
  <Paragraphs>39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Dividend</vt:lpstr>
      <vt:lpstr>  Modern Governments  For III Semester B.A. History  </vt:lpstr>
      <vt:lpstr>FORMS OF GOVERNMENT </vt:lpstr>
      <vt:lpstr>Monarchy</vt:lpstr>
      <vt:lpstr>Autocracy</vt:lpstr>
      <vt:lpstr>Aristocracy </vt:lpstr>
      <vt:lpstr>Theocracy </vt:lpstr>
      <vt:lpstr>Democracy</vt:lpstr>
      <vt:lpstr>Democracy</vt:lpstr>
      <vt:lpstr>Republic</vt:lpstr>
      <vt:lpstr>Federalism</vt:lpstr>
      <vt:lpstr>Other governances</vt:lpstr>
      <vt:lpstr>capitalism</vt:lpstr>
      <vt:lpstr>Socialism</vt:lpstr>
      <vt:lpstr>communist country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XAVIER</dc:creator>
  <cp:lastModifiedBy>XAVIER</cp:lastModifiedBy>
  <cp:revision>91</cp:revision>
  <dcterms:created xsi:type="dcterms:W3CDTF">2006-08-16T00:00:00Z</dcterms:created>
  <dcterms:modified xsi:type="dcterms:W3CDTF">2020-08-29T04:54:57Z</dcterms:modified>
</cp:coreProperties>
</file>